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8" r:id="rId4"/>
    <p:sldId id="268" r:id="rId5"/>
    <p:sldId id="262" r:id="rId6"/>
    <p:sldId id="263" r:id="rId7"/>
    <p:sldId id="266" r:id="rId8"/>
    <p:sldId id="26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ACCA"/>
    <a:srgbClr val="9EB8CE"/>
    <a:srgbClr val="93A8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4660"/>
  </p:normalViewPr>
  <p:slideViewPr>
    <p:cSldViewPr snapToGrid="0">
      <p:cViewPr varScale="1">
        <p:scale>
          <a:sx n="74" d="100"/>
          <a:sy n="74" d="100"/>
        </p:scale>
        <p:origin x="90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5450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5888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2906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7795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0213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3112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7820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624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6992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4234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6446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FC049-A451-433C-B6CE-C961AFA0CEA2}" type="datetimeFigureOut">
              <a:rPr lang="ko-KR" altLang="en-US" smtClean="0"/>
              <a:t>2023-09-06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582A5-7F27-4971-AD90-33019299DA9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9382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338667" y="406400"/>
            <a:ext cx="11514666" cy="6062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838200" y="1214438"/>
            <a:ext cx="10515600" cy="2387600"/>
          </a:xfrm>
        </p:spPr>
        <p:txBody>
          <a:bodyPr>
            <a:noAutofit/>
          </a:bodyPr>
          <a:lstStyle/>
          <a:p>
            <a:r>
              <a:rPr lang="ko-KR" altLang="en-US" sz="5000" dirty="0"/>
              <a:t>전방 객체 검출 및 </a:t>
            </a:r>
            <a:r>
              <a:rPr lang="ko-KR" altLang="en-US" sz="5000" dirty="0" smtClean="0"/>
              <a:t>추적 </a:t>
            </a:r>
            <a:r>
              <a:rPr lang="ko-KR" altLang="en-US" sz="5000" dirty="0"/>
              <a:t>시스템 </a:t>
            </a:r>
            <a:r>
              <a:rPr lang="ko-KR" altLang="en-US" sz="5000" dirty="0" smtClean="0"/>
              <a:t>개발</a:t>
            </a:r>
            <a:r>
              <a:rPr lang="en-US" altLang="ko-KR" sz="5000" dirty="0" smtClean="0"/>
              <a:t/>
            </a:r>
            <a:br>
              <a:rPr lang="en-US" altLang="ko-KR" sz="5000" dirty="0" smtClean="0"/>
            </a:b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기술개발 </a:t>
            </a:r>
            <a:r>
              <a:rPr lang="ko-KR" altLang="en-US" sz="2000" dirty="0"/>
              <a:t>용역 </a:t>
            </a:r>
            <a:r>
              <a:rPr lang="ko-KR" altLang="en-US" sz="2000" dirty="0" smtClean="0"/>
              <a:t>과제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en-US" altLang="ko-KR" sz="4000" dirty="0" smtClean="0"/>
              <a:t>( </a:t>
            </a:r>
            <a:r>
              <a:rPr lang="en-US" altLang="ko-KR" sz="2000" dirty="0"/>
              <a:t>with</a:t>
            </a:r>
            <a:r>
              <a:rPr lang="en-US" altLang="ko-KR" sz="4000" dirty="0"/>
              <a:t>.  </a:t>
            </a:r>
            <a:r>
              <a:rPr lang="en-US" altLang="ko-KR" sz="4000" dirty="0" err="1"/>
              <a:t>eIntelligence</a:t>
            </a:r>
            <a:r>
              <a:rPr lang="en-US" altLang="ko-KR" sz="4000" dirty="0"/>
              <a:t>)</a:t>
            </a:r>
            <a:endParaRPr lang="ko-KR" altLang="en-US" sz="4000" dirty="0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팀원</a:t>
            </a:r>
            <a:r>
              <a:rPr lang="en-US" altLang="ko-KR" dirty="0"/>
              <a:t>: </a:t>
            </a:r>
            <a:r>
              <a:rPr lang="ko-KR" altLang="en-US" dirty="0"/>
              <a:t>최성민</a:t>
            </a:r>
            <a:r>
              <a:rPr lang="en-US" altLang="ko-KR" dirty="0"/>
              <a:t>(</a:t>
            </a:r>
            <a:r>
              <a:rPr lang="ko-KR" altLang="en-US" dirty="0"/>
              <a:t>팀장</a:t>
            </a:r>
            <a:r>
              <a:rPr lang="en-US" altLang="ko-KR" dirty="0"/>
              <a:t>), </a:t>
            </a:r>
            <a:r>
              <a:rPr lang="ko-KR" altLang="en-US" dirty="0" err="1"/>
              <a:t>전준범</a:t>
            </a:r>
            <a:r>
              <a:rPr lang="en-US" altLang="ko-KR" dirty="0"/>
              <a:t>, </a:t>
            </a:r>
            <a:r>
              <a:rPr lang="ko-KR" altLang="en-US" dirty="0"/>
              <a:t>박민영</a:t>
            </a:r>
          </a:p>
        </p:txBody>
      </p:sp>
    </p:spTree>
    <p:extLst>
      <p:ext uri="{BB962C8B-B14F-4D97-AF65-F5344CB8AC3E}">
        <p14:creationId xmlns:p14="http://schemas.microsoft.com/office/powerpoint/2010/main" val="392223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338667" y="406400"/>
            <a:ext cx="11514666" cy="6062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330010"/>
              </p:ext>
            </p:extLst>
          </p:nvPr>
        </p:nvGraphicFramePr>
        <p:xfrm>
          <a:off x="2076360" y="960221"/>
          <a:ext cx="8039279" cy="51057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79760">
                  <a:extLst>
                    <a:ext uri="{9D8B030D-6E8A-4147-A177-3AD203B41FA5}">
                      <a16:colId xmlns:a16="http://schemas.microsoft.com/office/drawing/2014/main" val="3837512726"/>
                    </a:ext>
                  </a:extLst>
                </a:gridCol>
                <a:gridCol w="3832340">
                  <a:extLst>
                    <a:ext uri="{9D8B030D-6E8A-4147-A177-3AD203B41FA5}">
                      <a16:colId xmlns:a16="http://schemas.microsoft.com/office/drawing/2014/main" val="758728621"/>
                    </a:ext>
                  </a:extLst>
                </a:gridCol>
                <a:gridCol w="1527179">
                  <a:extLst>
                    <a:ext uri="{9D8B030D-6E8A-4147-A177-3AD203B41FA5}">
                      <a16:colId xmlns:a16="http://schemas.microsoft.com/office/drawing/2014/main" val="3254527768"/>
                    </a:ext>
                  </a:extLst>
                </a:gridCol>
              </a:tblGrid>
              <a:tr h="112962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개발목표 </a:t>
                      </a:r>
                      <a:r>
                        <a:rPr lang="en-US" altLang="ko-KR" dirty="0" smtClean="0"/>
                        <a:t>/ Scope</a:t>
                      </a:r>
                      <a:endParaRPr lang="ko-KR" alt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객체 검출 및 추적 알고리즘 </a:t>
                      </a:r>
                      <a:endParaRPr lang="en-US" altLang="ko-KR" dirty="0" smtClean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 smtClean="0"/>
                        <a:t>임베디드</a:t>
                      </a:r>
                      <a:r>
                        <a:rPr lang="ko-KR" altLang="en-US" dirty="0" smtClean="0"/>
                        <a:t> 보드 </a:t>
                      </a:r>
                      <a:r>
                        <a:rPr lang="ko-KR" altLang="en-US" dirty="0" err="1" smtClean="0"/>
                        <a:t>포팅</a:t>
                      </a:r>
                      <a:r>
                        <a:rPr lang="ko-KR" altLang="en-US" dirty="0" smtClean="0"/>
                        <a:t> 및 </a:t>
                      </a:r>
                      <a:endParaRPr lang="en-US" altLang="ko-KR" dirty="0" smtClean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Test &amp; Validation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0579781"/>
                  </a:ext>
                </a:extLst>
              </a:tr>
              <a:tr h="488798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객체 검출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객체 검출 모델 개발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최성민</a:t>
                      </a:r>
                      <a:endParaRPr lang="en-US" altLang="ko-KR" dirty="0" smtClean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(w.</a:t>
                      </a:r>
                      <a:r>
                        <a:rPr lang="ko-KR" altLang="en-US" dirty="0" err="1" smtClean="0"/>
                        <a:t>전준범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728372"/>
                  </a:ext>
                </a:extLst>
              </a:tr>
              <a:tr h="48879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객체 검출 모델 평가</a:t>
                      </a:r>
                      <a:r>
                        <a:rPr lang="en-US" altLang="ko-KR" dirty="0" smtClean="0"/>
                        <a:t>/Inference</a:t>
                      </a:r>
                      <a:endParaRPr lang="ko-KR" alt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23297"/>
                  </a:ext>
                </a:extLst>
              </a:tr>
              <a:tr h="488798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객체 추적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KCF </a:t>
                      </a:r>
                      <a:r>
                        <a:rPr lang="ko-KR" altLang="en-US" dirty="0" smtClean="0"/>
                        <a:t>· </a:t>
                      </a:r>
                      <a:r>
                        <a:rPr lang="en-US" altLang="ko-KR" dirty="0" smtClean="0"/>
                        <a:t>Deep SORT </a:t>
                      </a:r>
                      <a:r>
                        <a:rPr lang="ko-KR" altLang="en-US" dirty="0" smtClean="0"/>
                        <a:t>분석</a:t>
                      </a:r>
                      <a:r>
                        <a:rPr lang="en-US" altLang="ko-KR" dirty="0" smtClean="0"/>
                        <a:t>/</a:t>
                      </a:r>
                      <a:r>
                        <a:rPr lang="ko-KR" altLang="en-US" dirty="0" smtClean="0"/>
                        <a:t>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1783688"/>
                  </a:ext>
                </a:extLst>
              </a:tr>
              <a:tr h="48879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객체 검출 모듈 통합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176395"/>
                  </a:ext>
                </a:extLst>
              </a:tr>
              <a:tr h="690436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 smtClean="0"/>
                        <a:t>임베디드</a:t>
                      </a:r>
                      <a:r>
                        <a:rPr lang="ko-KR" altLang="en-US" dirty="0" smtClean="0"/>
                        <a:t> 보드 </a:t>
                      </a:r>
                      <a:r>
                        <a:rPr lang="ko-KR" altLang="en-US" dirty="0" err="1" smtClean="0"/>
                        <a:t>포팅</a:t>
                      </a:r>
                      <a:endParaRPr lang="ko-KR" alt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NVIDIA ORIN NANO </a:t>
                      </a:r>
                      <a:r>
                        <a:rPr lang="ko-KR" altLang="en-US" dirty="0" smtClean="0"/>
                        <a:t>보드 세팅</a:t>
                      </a:r>
                      <a:r>
                        <a:rPr lang="en-US" altLang="ko-KR" dirty="0" smtClean="0"/>
                        <a:t>(Jetpack </a:t>
                      </a:r>
                      <a:r>
                        <a:rPr lang="ko-KR" altLang="en-US" dirty="0" smtClean="0"/>
                        <a:t>설치 등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최성민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2689173"/>
                  </a:ext>
                </a:extLst>
              </a:tr>
              <a:tr h="48879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OpenCV</a:t>
                      </a:r>
                      <a:r>
                        <a:rPr lang="en-US" altLang="ko-KR" dirty="0" smtClean="0"/>
                        <a:t> CUDA </a:t>
                      </a:r>
                      <a:r>
                        <a:rPr lang="ko-KR" altLang="en-US" dirty="0" smtClean="0"/>
                        <a:t>버전 </a:t>
                      </a:r>
                      <a:endParaRPr lang="en-US" altLang="ko-KR" dirty="0" smtClean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빌드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6384952"/>
                  </a:ext>
                </a:extLst>
              </a:tr>
              <a:tr h="690436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객체 검출 및 추적 알고리즘</a:t>
                      </a:r>
                      <a:endParaRPr lang="en-US" altLang="ko-KR" dirty="0" smtClean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보드 </a:t>
                      </a:r>
                      <a:r>
                        <a:rPr lang="ko-KR" altLang="en-US" dirty="0" err="1" smtClean="0"/>
                        <a:t>포팅</a:t>
                      </a:r>
                      <a:r>
                        <a:rPr lang="ko-KR" altLang="en-US" dirty="0" smtClean="0"/>
                        <a:t>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3009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792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8667" y="406400"/>
            <a:ext cx="11514666" cy="6062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38667" y="523067"/>
            <a:ext cx="2286000" cy="321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>
                <a:solidFill>
                  <a:schemeClr val="tx1"/>
                </a:solidFill>
              </a:rPr>
              <a:t>Architecture</a:t>
            </a:r>
            <a:endParaRPr lang="ko-KR" altLang="en-US" sz="3000" dirty="0">
              <a:solidFill>
                <a:schemeClr val="tx1"/>
              </a:solidFill>
            </a:endParaRPr>
          </a:p>
        </p:txBody>
      </p:sp>
      <p:grpSp>
        <p:nvGrpSpPr>
          <p:cNvPr id="81" name="그룹 80"/>
          <p:cNvGrpSpPr/>
          <p:nvPr/>
        </p:nvGrpSpPr>
        <p:grpSpPr>
          <a:xfrm>
            <a:off x="749867" y="1172133"/>
            <a:ext cx="4320000" cy="4530666"/>
            <a:chOff x="676334" y="1066800"/>
            <a:chExt cx="4320000" cy="4530666"/>
          </a:xfrm>
        </p:grpSpPr>
        <p:grpSp>
          <p:nvGrpSpPr>
            <p:cNvPr id="79" name="그룹 78"/>
            <p:cNvGrpSpPr/>
            <p:nvPr/>
          </p:nvGrpSpPr>
          <p:grpSpPr>
            <a:xfrm>
              <a:off x="676334" y="1277466"/>
              <a:ext cx="4320000" cy="4320000"/>
              <a:chOff x="676334" y="1277466"/>
              <a:chExt cx="4320000" cy="4320000"/>
            </a:xfrm>
          </p:grpSpPr>
          <p:grpSp>
            <p:nvGrpSpPr>
              <p:cNvPr id="77" name="그룹 76"/>
              <p:cNvGrpSpPr/>
              <p:nvPr/>
            </p:nvGrpSpPr>
            <p:grpSpPr>
              <a:xfrm>
                <a:off x="1036334" y="1452800"/>
                <a:ext cx="3600000" cy="3784666"/>
                <a:chOff x="1036334" y="1452800"/>
                <a:chExt cx="3600000" cy="3784666"/>
              </a:xfrm>
            </p:grpSpPr>
            <p:sp>
              <p:nvSpPr>
                <p:cNvPr id="7" name="직사각형 6"/>
                <p:cNvSpPr/>
                <p:nvPr/>
              </p:nvSpPr>
              <p:spPr>
                <a:xfrm>
                  <a:off x="1576334" y="1984600"/>
                  <a:ext cx="2520000" cy="900000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200" dirty="0">
                      <a:solidFill>
                        <a:schemeClr val="tx1"/>
                      </a:solidFill>
                    </a:rPr>
                    <a:t>Training</a:t>
                  </a:r>
                </a:p>
              </p:txBody>
            </p:sp>
            <p:sp>
              <p:nvSpPr>
                <p:cNvPr id="8" name="직사각형 7"/>
                <p:cNvSpPr/>
                <p:nvPr/>
              </p:nvSpPr>
              <p:spPr>
                <a:xfrm>
                  <a:off x="1036334" y="1637466"/>
                  <a:ext cx="3600000" cy="3600000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1440102" y="1452800"/>
                  <a:ext cx="2465698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Window(Python/ C++)</a:t>
                  </a:r>
                  <a:endParaRPr lang="ko-KR" altLang="en-US" dirty="0"/>
                </a:p>
              </p:txBody>
            </p:sp>
            <p:sp>
              <p:nvSpPr>
                <p:cNvPr id="74" name="직사각형 73"/>
                <p:cNvSpPr/>
                <p:nvPr/>
              </p:nvSpPr>
              <p:spPr>
                <a:xfrm>
                  <a:off x="1576334" y="3050468"/>
                  <a:ext cx="2520000" cy="900000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200" dirty="0">
                      <a:solidFill>
                        <a:schemeClr val="tx1"/>
                      </a:solidFill>
                    </a:rPr>
                    <a:t>Detection</a:t>
                  </a:r>
                </a:p>
                <a:p>
                  <a:pPr algn="ctr"/>
                  <a:r>
                    <a:rPr lang="en-US" altLang="ko-KR" sz="2200" dirty="0">
                      <a:solidFill>
                        <a:schemeClr val="tx1"/>
                      </a:solidFill>
                    </a:rPr>
                    <a:t>(YOLOv3, 4, 5, 7)</a:t>
                  </a:r>
                  <a:endParaRPr lang="ko-KR" altLang="en-US" sz="2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직사각형 74"/>
                <p:cNvSpPr/>
                <p:nvPr/>
              </p:nvSpPr>
              <p:spPr>
                <a:xfrm>
                  <a:off x="1576334" y="4114734"/>
                  <a:ext cx="2520000" cy="900000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200" dirty="0">
                      <a:solidFill>
                        <a:schemeClr val="tx1"/>
                      </a:solidFill>
                    </a:rPr>
                    <a:t>Tracking</a:t>
                  </a:r>
                </a:p>
                <a:p>
                  <a:pPr algn="ctr"/>
                  <a:r>
                    <a:rPr lang="en-US" altLang="ko-KR" sz="2200" dirty="0">
                      <a:solidFill>
                        <a:schemeClr val="tx1"/>
                      </a:solidFill>
                    </a:rPr>
                    <a:t>(</a:t>
                  </a:r>
                  <a:r>
                    <a:rPr lang="en-US" altLang="ko-KR" sz="2200" dirty="0" err="1">
                      <a:solidFill>
                        <a:schemeClr val="tx1"/>
                      </a:solidFill>
                    </a:rPr>
                    <a:t>DeepSORT</a:t>
                  </a:r>
                  <a:r>
                    <a:rPr lang="en-US" altLang="ko-KR" sz="2200" dirty="0">
                      <a:solidFill>
                        <a:schemeClr val="tx1"/>
                      </a:solidFill>
                    </a:rPr>
                    <a:t>, KCF)</a:t>
                  </a:r>
                  <a:endParaRPr lang="ko-KR" altLang="en-US" sz="22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8" name="직사각형 77"/>
              <p:cNvSpPr/>
              <p:nvPr/>
            </p:nvSpPr>
            <p:spPr>
              <a:xfrm>
                <a:off x="676334" y="1277466"/>
                <a:ext cx="4320000" cy="432000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925335" y="1066800"/>
              <a:ext cx="110666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PC(TEST)</a:t>
              </a:r>
              <a:endParaRPr lang="ko-KR" altLang="en-US" dirty="0"/>
            </a:p>
          </p:txBody>
        </p:sp>
      </p:grpSp>
      <p:grpSp>
        <p:nvGrpSpPr>
          <p:cNvPr id="183" name="그룹 182"/>
          <p:cNvGrpSpPr/>
          <p:nvPr/>
        </p:nvGrpSpPr>
        <p:grpSpPr>
          <a:xfrm>
            <a:off x="7116800" y="1382799"/>
            <a:ext cx="4320000" cy="4320000"/>
            <a:chOff x="676334" y="1277466"/>
            <a:chExt cx="4320000" cy="4320000"/>
          </a:xfrm>
        </p:grpSpPr>
        <p:grpSp>
          <p:nvGrpSpPr>
            <p:cNvPr id="185" name="그룹 184"/>
            <p:cNvGrpSpPr/>
            <p:nvPr/>
          </p:nvGrpSpPr>
          <p:grpSpPr>
            <a:xfrm>
              <a:off x="1036334" y="1452800"/>
              <a:ext cx="3600000" cy="3784666"/>
              <a:chOff x="1036334" y="1452800"/>
              <a:chExt cx="3600000" cy="3784666"/>
            </a:xfrm>
          </p:grpSpPr>
          <p:sp>
            <p:nvSpPr>
              <p:cNvPr id="188" name="직사각형 187"/>
              <p:cNvSpPr/>
              <p:nvPr/>
            </p:nvSpPr>
            <p:spPr>
              <a:xfrm>
                <a:off x="1036334" y="1637466"/>
                <a:ext cx="3600000" cy="360000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9" name="TextBox 188"/>
              <p:cNvSpPr txBox="1"/>
              <p:nvPr/>
            </p:nvSpPr>
            <p:spPr>
              <a:xfrm>
                <a:off x="1440102" y="1452800"/>
                <a:ext cx="1263432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ko-KR"/>
                  <a:t>Linux(C++)</a:t>
                </a:r>
                <a:endParaRPr lang="ko-KR" altLang="en-US" dirty="0"/>
              </a:p>
            </p:txBody>
          </p:sp>
          <p:sp>
            <p:nvSpPr>
              <p:cNvPr id="190" name="직사각형 189"/>
              <p:cNvSpPr/>
              <p:nvPr/>
            </p:nvSpPr>
            <p:spPr>
              <a:xfrm>
                <a:off x="1576334" y="2072133"/>
                <a:ext cx="2520000" cy="126000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200" dirty="0">
                    <a:solidFill>
                      <a:schemeClr val="tx1"/>
                    </a:solidFill>
                  </a:rPr>
                  <a:t>Detection (YOLOv4)</a:t>
                </a:r>
                <a:endParaRPr lang="ko-KR" altLang="en-US" sz="2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직사각형 190"/>
              <p:cNvSpPr/>
              <p:nvPr/>
            </p:nvSpPr>
            <p:spPr>
              <a:xfrm>
                <a:off x="1576334" y="3629334"/>
                <a:ext cx="2520000" cy="126000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200" dirty="0">
                    <a:solidFill>
                      <a:schemeClr val="tx1"/>
                    </a:solidFill>
                  </a:rPr>
                  <a:t>Tracking</a:t>
                </a:r>
              </a:p>
              <a:p>
                <a:pPr algn="ctr"/>
                <a:r>
                  <a:rPr lang="en-US" altLang="ko-KR" sz="2200" dirty="0">
                    <a:solidFill>
                      <a:schemeClr val="tx1"/>
                    </a:solidFill>
                  </a:rPr>
                  <a:t>(KCF Tracker)</a:t>
                </a:r>
                <a:endParaRPr lang="ko-KR" altLang="en-US" sz="2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86" name="직사각형 185"/>
            <p:cNvSpPr/>
            <p:nvPr/>
          </p:nvSpPr>
          <p:spPr>
            <a:xfrm>
              <a:off x="676334" y="1277466"/>
              <a:ext cx="4320000" cy="432000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4" name="TextBox 183"/>
          <p:cNvSpPr txBox="1"/>
          <p:nvPr/>
        </p:nvSpPr>
        <p:spPr>
          <a:xfrm>
            <a:off x="7365801" y="1172133"/>
            <a:ext cx="238779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/>
              <a:t>JETSON ORIN NANO</a:t>
            </a:r>
            <a:endParaRPr lang="ko-KR" altLang="en-US" dirty="0"/>
          </a:p>
        </p:txBody>
      </p:sp>
      <p:sp>
        <p:nvSpPr>
          <p:cNvPr id="192" name="오른쪽 화살표 191"/>
          <p:cNvSpPr/>
          <p:nvPr/>
        </p:nvSpPr>
        <p:spPr>
          <a:xfrm>
            <a:off x="5390600" y="3092799"/>
            <a:ext cx="1405467" cy="1394534"/>
          </a:xfrm>
          <a:prstGeom prst="rightArrow">
            <a:avLst/>
          </a:prstGeom>
          <a:solidFill>
            <a:srgbClr val="8AACC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Porting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48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38667" y="406400"/>
            <a:ext cx="11514666" cy="6062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38667" y="491066"/>
            <a:ext cx="1845733" cy="338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>
                <a:solidFill>
                  <a:schemeClr val="tx1"/>
                </a:solidFill>
              </a:rPr>
              <a:t>Detection</a:t>
            </a:r>
            <a:endParaRPr lang="ko-KR" altLang="en-US" sz="3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95867" y="1354667"/>
            <a:ext cx="102616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 smtClean="0"/>
              <a:t>YOLO </a:t>
            </a:r>
          </a:p>
          <a:p>
            <a:r>
              <a:rPr lang="en-US" altLang="ko-KR" sz="2500" dirty="0"/>
              <a:t> </a:t>
            </a:r>
            <a:r>
              <a:rPr lang="en-US" altLang="ko-KR" sz="2000" dirty="0" smtClean="0"/>
              <a:t>- </a:t>
            </a:r>
            <a:r>
              <a:rPr lang="ko-KR" altLang="en-US" sz="2000" dirty="0" err="1" smtClean="0"/>
              <a:t>라벨링</a:t>
            </a:r>
            <a:r>
              <a:rPr lang="ko-KR" altLang="en-US" sz="2000" dirty="0" smtClean="0"/>
              <a:t> 한 데이터를 기반으로 </a:t>
            </a:r>
            <a:r>
              <a:rPr lang="en-US" altLang="ko-KR" sz="2000" dirty="0" smtClean="0"/>
              <a:t>weight </a:t>
            </a:r>
            <a:r>
              <a:rPr lang="ko-KR" altLang="en-US" sz="2000" dirty="0" smtClean="0"/>
              <a:t>학습</a:t>
            </a:r>
            <a:r>
              <a:rPr lang="en-US" altLang="ko-KR" sz="2000" dirty="0" smtClean="0"/>
              <a:t>(Car, Bus, Truck </a:t>
            </a:r>
            <a:r>
              <a:rPr lang="ko-KR" altLang="en-US" sz="2000" dirty="0" smtClean="0"/>
              <a:t>모두 </a:t>
            </a:r>
            <a:r>
              <a:rPr lang="en-US" altLang="ko-KR" sz="2000" dirty="0" smtClean="0"/>
              <a:t>Car</a:t>
            </a:r>
            <a:r>
              <a:rPr lang="ko-KR" altLang="en-US" sz="2000" dirty="0" smtClean="0"/>
              <a:t>로 통합</a:t>
            </a:r>
            <a:r>
              <a:rPr lang="en-US" altLang="ko-KR" sz="2000" dirty="0" smtClean="0"/>
              <a:t>)</a:t>
            </a:r>
          </a:p>
          <a:p>
            <a:endParaRPr lang="en-US" altLang="ko-KR" sz="2000" dirty="0" smtClean="0"/>
          </a:p>
          <a:p>
            <a:r>
              <a:rPr lang="en-US" altLang="ko-KR" sz="2000" dirty="0"/>
              <a:t> </a:t>
            </a:r>
            <a:r>
              <a:rPr lang="en-US" altLang="ko-KR" sz="2000" dirty="0" smtClean="0"/>
              <a:t>- weight </a:t>
            </a:r>
            <a:r>
              <a:rPr lang="ko-KR" altLang="en-US" sz="2000" dirty="0" smtClean="0"/>
              <a:t>파일을 기반으로 </a:t>
            </a:r>
            <a:r>
              <a:rPr lang="en-US" altLang="ko-KR" sz="2000" dirty="0" err="1" smtClean="0"/>
              <a:t>cfg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파일 수정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/>
              <a:t> </a:t>
            </a:r>
            <a:r>
              <a:rPr lang="en-US" altLang="ko-KR" sz="2000" dirty="0" smtClean="0"/>
              <a:t>- </a:t>
            </a:r>
            <a:r>
              <a:rPr lang="ko-KR" altLang="en-US" sz="2000" dirty="0" err="1" smtClean="0"/>
              <a:t>라벨링</a:t>
            </a:r>
            <a:r>
              <a:rPr lang="ko-KR" altLang="en-US" sz="2000" dirty="0" smtClean="0"/>
              <a:t> 될 </a:t>
            </a:r>
            <a:r>
              <a:rPr lang="en-US" altLang="ko-KR" sz="2000" dirty="0" smtClean="0"/>
              <a:t>name </a:t>
            </a:r>
            <a:r>
              <a:rPr lang="ko-KR" altLang="en-US" sz="2000" dirty="0" smtClean="0"/>
              <a:t>파일 수정</a:t>
            </a:r>
            <a:endParaRPr lang="en-US" altLang="ko-KR" sz="2000" dirty="0" smtClean="0"/>
          </a:p>
        </p:txBody>
      </p:sp>
      <p:grpSp>
        <p:nvGrpSpPr>
          <p:cNvPr id="10" name="그룹 9"/>
          <p:cNvGrpSpPr/>
          <p:nvPr/>
        </p:nvGrpSpPr>
        <p:grpSpPr>
          <a:xfrm>
            <a:off x="1875400" y="3670404"/>
            <a:ext cx="3600000" cy="2436999"/>
            <a:chOff x="1261533" y="3670404"/>
            <a:chExt cx="3600000" cy="2436999"/>
          </a:xfrm>
        </p:grpSpPr>
        <p:pic>
          <p:nvPicPr>
            <p:cNvPr id="4" name="그림 3"/>
            <p:cNvPicPr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1533" y="3670404"/>
              <a:ext cx="3600000" cy="2160000"/>
            </a:xfrm>
            <a:prstGeom prst="rect">
              <a:avLst/>
            </a:prstGeom>
            <a:ln w="25400">
              <a:solidFill>
                <a:srgbClr val="8AACCA"/>
              </a:solidFill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2451933" y="5830404"/>
              <a:ext cx="1219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Before Custom</a:t>
              </a:r>
              <a:endParaRPr lang="ko-KR" altLang="en-US" sz="1200" dirty="0"/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6750899" y="3670404"/>
            <a:ext cx="3600000" cy="2436999"/>
            <a:chOff x="6096000" y="3670404"/>
            <a:chExt cx="3600000" cy="2436999"/>
          </a:xfrm>
        </p:grpSpPr>
        <p:pic>
          <p:nvPicPr>
            <p:cNvPr id="8" name="그림 7"/>
            <p:cNvPicPr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670404"/>
              <a:ext cx="3600000" cy="2160000"/>
            </a:xfrm>
            <a:prstGeom prst="rect">
              <a:avLst/>
            </a:prstGeom>
            <a:ln w="25400">
              <a:solidFill>
                <a:srgbClr val="8AACCA"/>
              </a:solidFill>
            </a:ln>
          </p:spPr>
        </p:pic>
        <p:sp>
          <p:nvSpPr>
            <p:cNvPr id="9" name="TextBox 8"/>
            <p:cNvSpPr txBox="1"/>
            <p:nvPr/>
          </p:nvSpPr>
          <p:spPr>
            <a:xfrm>
              <a:off x="7337200" y="5830404"/>
              <a:ext cx="11294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After Custom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99959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338667" y="406400"/>
            <a:ext cx="11514666" cy="6062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38667" y="491066"/>
            <a:ext cx="1642533" cy="40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>
                <a:solidFill>
                  <a:schemeClr val="tx1"/>
                </a:solidFill>
              </a:rPr>
              <a:t>Tracking</a:t>
            </a:r>
            <a:endParaRPr lang="ko-KR" altLang="en-US" sz="3000" dirty="0">
              <a:solidFill>
                <a:schemeClr val="tx1"/>
              </a:solidFill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61442"/>
              </p:ext>
            </p:extLst>
          </p:nvPr>
        </p:nvGraphicFramePr>
        <p:xfrm>
          <a:off x="1083734" y="1286930"/>
          <a:ext cx="10041465" cy="502920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01066">
                  <a:extLst>
                    <a:ext uri="{9D8B030D-6E8A-4147-A177-3AD203B41FA5}">
                      <a16:colId xmlns:a16="http://schemas.microsoft.com/office/drawing/2014/main" val="791291964"/>
                    </a:ext>
                  </a:extLst>
                </a:gridCol>
                <a:gridCol w="1456267">
                  <a:extLst>
                    <a:ext uri="{9D8B030D-6E8A-4147-A177-3AD203B41FA5}">
                      <a16:colId xmlns:a16="http://schemas.microsoft.com/office/drawing/2014/main" val="1660873529"/>
                    </a:ext>
                  </a:extLst>
                </a:gridCol>
                <a:gridCol w="4284132">
                  <a:extLst>
                    <a:ext uri="{9D8B030D-6E8A-4147-A177-3AD203B41FA5}">
                      <a16:colId xmlns:a16="http://schemas.microsoft.com/office/drawing/2014/main" val="2072090936"/>
                    </a:ext>
                  </a:extLst>
                </a:gridCol>
              </a:tblGrid>
              <a:tr h="7498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solidFill>
                            <a:schemeClr val="tx1"/>
                          </a:solidFill>
                        </a:rPr>
                        <a:t>DeepSORT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Tracker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KCF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</a:rPr>
                        <a:t> Tracker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803155"/>
                  </a:ext>
                </a:extLst>
              </a:tr>
              <a:tr h="88441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rgbClr val="FF0000"/>
                          </a:solidFill>
                        </a:rPr>
                        <a:t>Tracking </a:t>
                      </a:r>
                      <a:r>
                        <a:rPr lang="ko-KR" altLang="en-US" sz="1800" dirty="0" smtClean="0">
                          <a:solidFill>
                            <a:srgbClr val="FF0000"/>
                          </a:solidFill>
                        </a:rPr>
                        <a:t>성능이 좋음</a:t>
                      </a:r>
                      <a:r>
                        <a:rPr lang="en-US" altLang="ko-KR" sz="1800" dirty="0" smtClean="0">
                          <a:solidFill>
                            <a:srgbClr val="FF0000"/>
                          </a:solidFill>
                        </a:rPr>
                        <a:t>, </a:t>
                      </a:r>
                      <a:r>
                        <a:rPr lang="ko-KR" altLang="en-US" sz="1800" dirty="0" smtClean="0">
                          <a:solidFill>
                            <a:srgbClr val="FF0000"/>
                          </a:solidFill>
                        </a:rPr>
                        <a:t>필요한 기능이 다 </a:t>
                      </a:r>
                      <a:r>
                        <a:rPr lang="ko-KR" altLang="en-US" sz="1800" dirty="0" err="1" smtClean="0">
                          <a:solidFill>
                            <a:srgbClr val="FF0000"/>
                          </a:solidFill>
                        </a:rPr>
                        <a:t>코딩되어</a:t>
                      </a:r>
                      <a:r>
                        <a:rPr lang="ko-KR" altLang="en-US" sz="1800" dirty="0" smtClean="0">
                          <a:solidFill>
                            <a:srgbClr val="FF0000"/>
                          </a:solidFill>
                        </a:rPr>
                        <a:t> 있어 </a:t>
                      </a:r>
                      <a:r>
                        <a:rPr lang="ko-KR" altLang="en-US" sz="1800" dirty="0" err="1" smtClean="0">
                          <a:solidFill>
                            <a:srgbClr val="FF0000"/>
                          </a:solidFill>
                        </a:rPr>
                        <a:t>이식만</a:t>
                      </a:r>
                      <a:r>
                        <a:rPr lang="ko-KR" altLang="en-US" sz="1800" dirty="0" smtClean="0">
                          <a:solidFill>
                            <a:srgbClr val="FF0000"/>
                          </a:solidFill>
                        </a:rPr>
                        <a:t> 하면 됨</a:t>
                      </a:r>
                      <a:endParaRPr lang="en-US" altLang="ko-KR" sz="18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rgbClr val="FF0000"/>
                          </a:solidFill>
                        </a:rPr>
                        <a:t>장점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 smtClean="0">
                          <a:solidFill>
                            <a:srgbClr val="FF0000"/>
                          </a:solidFill>
                        </a:rPr>
                        <a:t>OpenCV</a:t>
                      </a:r>
                      <a:r>
                        <a:rPr lang="en-US" altLang="ko-KR" sz="180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ko-KR" altLang="en-US" sz="1800" dirty="0" smtClean="0">
                          <a:solidFill>
                            <a:srgbClr val="FF0000"/>
                          </a:solidFill>
                        </a:rPr>
                        <a:t>라이브러리에 포함되어 있어 사용이 쉬움</a:t>
                      </a:r>
                      <a:endParaRPr lang="en-US" altLang="ko-KR" sz="18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595592"/>
                  </a:ext>
                </a:extLst>
              </a:tr>
              <a:tr h="92902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rgbClr val="0070C0"/>
                          </a:solidFill>
                        </a:rPr>
                        <a:t>프로그램이 </a:t>
                      </a:r>
                      <a:r>
                        <a:rPr lang="ko-KR" altLang="en-US" sz="1800" dirty="0" err="1" smtClean="0">
                          <a:solidFill>
                            <a:srgbClr val="0070C0"/>
                          </a:solidFill>
                        </a:rPr>
                        <a:t>무거워짐</a:t>
                      </a:r>
                      <a:endParaRPr lang="en-US" altLang="ko-KR" sz="1800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rgbClr val="0070C0"/>
                          </a:solidFill>
                        </a:rPr>
                        <a:t>단점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rgbClr val="0070C0"/>
                          </a:solidFill>
                        </a:rPr>
                        <a:t>단일 객체 </a:t>
                      </a:r>
                      <a:r>
                        <a:rPr lang="ko-KR" altLang="en-US" sz="1800" dirty="0" err="1" smtClean="0">
                          <a:solidFill>
                            <a:srgbClr val="0070C0"/>
                          </a:solidFill>
                        </a:rPr>
                        <a:t>추적이라서</a:t>
                      </a:r>
                      <a:r>
                        <a:rPr lang="ko-KR" altLang="en-US" sz="180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ko-KR" altLang="en-US" sz="1800" dirty="0" err="1" smtClean="0">
                          <a:solidFill>
                            <a:srgbClr val="0070C0"/>
                          </a:solidFill>
                        </a:rPr>
                        <a:t>다중객체</a:t>
                      </a:r>
                      <a:r>
                        <a:rPr lang="ko-KR" altLang="en-US" sz="1800" dirty="0" smtClean="0">
                          <a:solidFill>
                            <a:srgbClr val="0070C0"/>
                          </a:solidFill>
                        </a:rPr>
                        <a:t> 추적을 하려면 코드를 새로 </a:t>
                      </a:r>
                      <a:r>
                        <a:rPr lang="ko-KR" altLang="en-US" sz="1800" dirty="0" err="1" smtClean="0">
                          <a:solidFill>
                            <a:srgbClr val="0070C0"/>
                          </a:solidFill>
                        </a:rPr>
                        <a:t>짜야함</a:t>
                      </a:r>
                      <a:endParaRPr lang="en-US" altLang="ko-KR" sz="1800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8840442"/>
                  </a:ext>
                </a:extLst>
              </a:tr>
              <a:tr h="2465929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결과</a:t>
                      </a:r>
                      <a:endParaRPr lang="en-US" altLang="ko-KR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654560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894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8667" y="406400"/>
            <a:ext cx="11514666" cy="6062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338667" y="524931"/>
            <a:ext cx="8025644" cy="40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>
                <a:solidFill>
                  <a:schemeClr val="tx1"/>
                </a:solidFill>
              </a:rPr>
              <a:t>모듈 통합 및 성능 개선 </a:t>
            </a:r>
            <a:r>
              <a:rPr lang="en-US" altLang="ko-KR" sz="3000" dirty="0">
                <a:solidFill>
                  <a:schemeClr val="tx1"/>
                </a:solidFill>
              </a:rPr>
              <a:t>(Detection + Tracking)</a:t>
            </a:r>
            <a:endParaRPr lang="ko-KR" altLang="en-US" sz="30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5867" y="1354667"/>
            <a:ext cx="1026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/>
              <a:t>객체가 가까이 오면 프레임이 떨어지는 현상</a:t>
            </a:r>
            <a:endParaRPr lang="en-US" altLang="ko-KR" sz="2000" dirty="0"/>
          </a:p>
          <a:p>
            <a:r>
              <a:rPr lang="en-US" altLang="ko-KR" sz="2000" dirty="0"/>
              <a:t> =&gt;</a:t>
            </a:r>
            <a:r>
              <a:rPr lang="ko-KR" altLang="en-US" sz="2000" dirty="0"/>
              <a:t> 영상을 </a:t>
            </a:r>
            <a:r>
              <a:rPr lang="en-US" altLang="ko-KR" sz="2000" dirty="0"/>
              <a:t>Resize </a:t>
            </a:r>
            <a:r>
              <a:rPr lang="ko-KR" altLang="en-US" sz="2000" dirty="0"/>
              <a:t>해서 프레임이 떨어지는 현상 사라짐</a:t>
            </a:r>
            <a:endParaRPr lang="en-US" altLang="ko-KR" sz="2000" dirty="0"/>
          </a:p>
        </p:txBody>
      </p:sp>
      <p:grpSp>
        <p:nvGrpSpPr>
          <p:cNvPr id="12" name="그룹 11"/>
          <p:cNvGrpSpPr/>
          <p:nvPr/>
        </p:nvGrpSpPr>
        <p:grpSpPr>
          <a:xfrm>
            <a:off x="6807194" y="3199684"/>
            <a:ext cx="3600000" cy="2485682"/>
            <a:chOff x="6736065" y="2835852"/>
            <a:chExt cx="3600000" cy="2485682"/>
          </a:xfrm>
        </p:grpSpPr>
        <p:pic>
          <p:nvPicPr>
            <p:cNvPr id="9" name="그림 8"/>
            <p:cNvPicPr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6065" y="2835852"/>
              <a:ext cx="3600000" cy="2160000"/>
            </a:xfrm>
            <a:prstGeom prst="rect">
              <a:avLst/>
            </a:prstGeom>
            <a:ln w="25400">
              <a:solidFill>
                <a:srgbClr val="8AACCA"/>
              </a:solidFill>
            </a:ln>
          </p:spPr>
        </p:pic>
        <p:sp>
          <p:nvSpPr>
            <p:cNvPr id="10" name="TextBox 9"/>
            <p:cNvSpPr txBox="1"/>
            <p:nvPr/>
          </p:nvSpPr>
          <p:spPr>
            <a:xfrm>
              <a:off x="7687695" y="5044535"/>
              <a:ext cx="16967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영상 </a:t>
              </a:r>
              <a:r>
                <a:rPr lang="en-US" altLang="ko-KR" sz="1200" dirty="0"/>
                <a:t>Resize </a:t>
              </a:r>
              <a:r>
                <a:rPr lang="ko-KR" altLang="en-US" sz="1200" dirty="0"/>
                <a:t>후</a:t>
              </a:r>
              <a:r>
                <a:rPr lang="en-US" altLang="ko-KR" sz="1200" dirty="0"/>
                <a:t>(</a:t>
              </a:r>
              <a:r>
                <a:rPr lang="en-US" altLang="ko-KR" sz="1200" dirty="0">
                  <a:solidFill>
                    <a:srgbClr val="FF0000"/>
                  </a:solidFill>
                </a:rPr>
                <a:t>14 FPS</a:t>
              </a:r>
              <a:r>
                <a:rPr lang="en-US" altLang="ko-KR" sz="1200" dirty="0"/>
                <a:t>)</a:t>
              </a:r>
              <a:endParaRPr lang="ko-KR" altLang="en-US" sz="1200" dirty="0"/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1772931" y="3199684"/>
            <a:ext cx="3600000" cy="2436999"/>
            <a:chOff x="1772931" y="3199684"/>
            <a:chExt cx="3600000" cy="2436999"/>
          </a:xfrm>
        </p:grpSpPr>
        <p:sp>
          <p:nvSpPr>
            <p:cNvPr id="7" name="TextBox 6"/>
            <p:cNvSpPr txBox="1"/>
            <p:nvPr/>
          </p:nvSpPr>
          <p:spPr>
            <a:xfrm>
              <a:off x="2738963" y="5359684"/>
              <a:ext cx="16679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영상 </a:t>
              </a:r>
              <a:r>
                <a:rPr lang="en-US" altLang="ko-KR" sz="1200" dirty="0"/>
                <a:t>Resize </a:t>
              </a:r>
              <a:r>
                <a:rPr lang="ko-KR" altLang="en-US" sz="1200" dirty="0"/>
                <a:t>전 </a:t>
              </a:r>
              <a:r>
                <a:rPr lang="en-US" altLang="ko-KR" sz="1200" dirty="0"/>
                <a:t>(</a:t>
              </a:r>
              <a:r>
                <a:rPr lang="en-US" altLang="ko-KR" sz="1200" dirty="0">
                  <a:solidFill>
                    <a:srgbClr val="FF0000"/>
                  </a:solidFill>
                </a:rPr>
                <a:t>3 FPS</a:t>
              </a:r>
              <a:r>
                <a:rPr lang="en-US" altLang="ko-KR" sz="1200" dirty="0"/>
                <a:t>)</a:t>
              </a:r>
              <a:endParaRPr lang="ko-KR" altLang="en-US" sz="1200" dirty="0"/>
            </a:p>
          </p:txBody>
        </p:sp>
        <p:pic>
          <p:nvPicPr>
            <p:cNvPr id="13" name="그림 12"/>
            <p:cNvPicPr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2931" y="3199684"/>
              <a:ext cx="3600000" cy="2160000"/>
            </a:xfrm>
            <a:prstGeom prst="rect">
              <a:avLst/>
            </a:prstGeom>
            <a:ln w="25400">
              <a:solidFill>
                <a:srgbClr val="8AACCA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4392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8667" y="406400"/>
            <a:ext cx="11514666" cy="6062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38666" y="541866"/>
            <a:ext cx="2048933" cy="254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>
                <a:solidFill>
                  <a:schemeClr val="tx1"/>
                </a:solidFill>
              </a:rPr>
              <a:t>Embedded</a:t>
            </a:r>
            <a:endParaRPr lang="ko-KR" altLang="en-US" sz="3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5867" y="1354667"/>
            <a:ext cx="102616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-</a:t>
            </a:r>
            <a:r>
              <a:rPr lang="ko-KR" altLang="en-US" sz="2000" dirty="0" smtClean="0"/>
              <a:t>속도 </a:t>
            </a:r>
            <a:r>
              <a:rPr lang="ko-KR" altLang="en-US" sz="2000" dirty="0"/>
              <a:t>향상</a:t>
            </a:r>
            <a:r>
              <a:rPr lang="en-US" altLang="ko-KR" sz="2000" dirty="0"/>
              <a:t>(</a:t>
            </a:r>
            <a:r>
              <a:rPr lang="en-US" altLang="ko-KR" sz="2000" dirty="0" err="1"/>
              <a:t>TensorRT</a:t>
            </a:r>
            <a:r>
              <a:rPr lang="en-US" altLang="ko-KR" sz="2000" dirty="0"/>
              <a:t>), </a:t>
            </a:r>
            <a:r>
              <a:rPr lang="ko-KR" altLang="en-US" sz="2000"/>
              <a:t>추후 </a:t>
            </a:r>
            <a:r>
              <a:rPr lang="ko-KR" altLang="en-US" sz="2000" smtClean="0"/>
              <a:t>프로그램 </a:t>
            </a:r>
            <a:r>
              <a:rPr lang="ko-KR" altLang="en-US" sz="2000" dirty="0"/>
              <a:t>확장을 위해 </a:t>
            </a:r>
            <a:r>
              <a:rPr lang="en-US" altLang="ko-KR" sz="2000" dirty="0"/>
              <a:t>Python</a:t>
            </a:r>
            <a:r>
              <a:rPr lang="ko-KR" altLang="en-US" sz="2000" dirty="0"/>
              <a:t>에서 </a:t>
            </a:r>
            <a:r>
              <a:rPr lang="en-US" altLang="ko-KR" sz="2000" dirty="0"/>
              <a:t>C++</a:t>
            </a:r>
            <a:r>
              <a:rPr lang="ko-KR" altLang="en-US" sz="2000" dirty="0"/>
              <a:t>로 코드 변경</a:t>
            </a:r>
            <a:endParaRPr lang="en-US" altLang="ko-KR" sz="2000" dirty="0"/>
          </a:p>
          <a:p>
            <a:endParaRPr lang="en-US" altLang="ko-KR" sz="2500" dirty="0" smtClean="0"/>
          </a:p>
          <a:p>
            <a:r>
              <a:rPr lang="en-US" altLang="ko-KR" sz="2500" dirty="0"/>
              <a:t>-</a:t>
            </a:r>
            <a:r>
              <a:rPr lang="en-US" altLang="ko-KR" sz="2500" dirty="0" smtClean="0"/>
              <a:t>JETSON </a:t>
            </a:r>
            <a:r>
              <a:rPr lang="en-US" altLang="ko-KR" sz="2500" dirty="0"/>
              <a:t>ORIN NANO Board</a:t>
            </a:r>
          </a:p>
          <a:p>
            <a:r>
              <a:rPr lang="en-US" altLang="ko-KR" sz="2000" dirty="0"/>
              <a:t> : </a:t>
            </a:r>
            <a:r>
              <a:rPr lang="en-US" altLang="ko-KR" sz="2000" dirty="0" smtClean="0"/>
              <a:t>Image</a:t>
            </a:r>
            <a:r>
              <a:rPr lang="ko-KR" altLang="en-US" sz="2000" dirty="0"/>
              <a:t>를 설치 후 </a:t>
            </a:r>
            <a:r>
              <a:rPr lang="en-US" altLang="ko-KR" sz="2000" dirty="0"/>
              <a:t>JETPACK</a:t>
            </a:r>
            <a:r>
              <a:rPr lang="ko-KR" altLang="en-US" sz="2000" dirty="0"/>
              <a:t>의 </a:t>
            </a:r>
            <a:r>
              <a:rPr lang="en-US" altLang="ko-KR" sz="2000" dirty="0" err="1"/>
              <a:t>OpenCV</a:t>
            </a:r>
            <a:r>
              <a:rPr lang="en-US" altLang="ko-KR" sz="2000" dirty="0"/>
              <a:t> with CUDA : NO -&gt; YES</a:t>
            </a:r>
            <a:r>
              <a:rPr lang="en-US" altLang="ko-KR" sz="2000" dirty="0" smtClean="0"/>
              <a:t>,</a:t>
            </a:r>
          </a:p>
          <a:p>
            <a:r>
              <a:rPr lang="en-US" altLang="ko-KR" sz="2000" dirty="0" err="1" smtClean="0"/>
              <a:t>OpenCV</a:t>
            </a:r>
            <a:r>
              <a:rPr lang="en-US" altLang="ko-KR" sz="2000" dirty="0" smtClean="0"/>
              <a:t>/Tracking </a:t>
            </a:r>
            <a:r>
              <a:rPr lang="ko-KR" altLang="en-US" sz="2000" dirty="0"/>
              <a:t>라이브러리 사용을 위해 </a:t>
            </a:r>
            <a:r>
              <a:rPr lang="en-US" altLang="ko-KR" sz="2000" dirty="0"/>
              <a:t>OpenCV-4.4.0 + </a:t>
            </a:r>
            <a:r>
              <a:rPr lang="en-US" altLang="ko-KR" sz="2000" dirty="0" err="1"/>
              <a:t>Contrib</a:t>
            </a:r>
            <a:r>
              <a:rPr lang="en-US" altLang="ko-KR" sz="2000" dirty="0"/>
              <a:t> </a:t>
            </a:r>
            <a:r>
              <a:rPr lang="ko-KR" altLang="en-US" sz="2000" dirty="0"/>
              <a:t>버전 설치</a:t>
            </a:r>
            <a:endParaRPr lang="en-US" altLang="ko-KR" sz="2000" dirty="0">
              <a:solidFill>
                <a:srgbClr val="0070C0"/>
              </a:solidFill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811867" y="3437466"/>
            <a:ext cx="3600000" cy="2458734"/>
            <a:chOff x="1811867" y="3437466"/>
            <a:chExt cx="3600000" cy="2458734"/>
          </a:xfrm>
        </p:grpSpPr>
        <p:pic>
          <p:nvPicPr>
            <p:cNvPr id="6" name="그림 5"/>
            <p:cNvPicPr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1867" y="3437466"/>
              <a:ext cx="3600000" cy="2160000"/>
            </a:xfrm>
            <a:prstGeom prst="rect">
              <a:avLst/>
            </a:prstGeom>
            <a:ln w="25400">
              <a:solidFill>
                <a:srgbClr val="8AACCA"/>
              </a:solidFill>
            </a:ln>
          </p:spPr>
        </p:pic>
        <p:sp>
          <p:nvSpPr>
            <p:cNvPr id="12" name="TextBox 11"/>
            <p:cNvSpPr txBox="1"/>
            <p:nvPr/>
          </p:nvSpPr>
          <p:spPr>
            <a:xfrm>
              <a:off x="2839700" y="5619201"/>
              <a:ext cx="15443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JETPACK </a:t>
              </a:r>
              <a:r>
                <a:rPr lang="ko-KR" altLang="en-US" sz="1200" dirty="0"/>
                <a:t>이미지</a:t>
              </a:r>
              <a:r>
                <a:rPr lang="en-US" altLang="ko-KR" sz="1200" dirty="0"/>
                <a:t>_no</a:t>
              </a:r>
              <a:endParaRPr lang="ko-KR" altLang="en-US" sz="1200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832600" y="3457501"/>
            <a:ext cx="3600000" cy="2438699"/>
            <a:chOff x="6885067" y="3457501"/>
            <a:chExt cx="3600000" cy="2438699"/>
          </a:xfrm>
        </p:grpSpPr>
        <p:pic>
          <p:nvPicPr>
            <p:cNvPr id="14" name="그림 13"/>
            <p:cNvPicPr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5067" y="3457501"/>
              <a:ext cx="3600000" cy="2160000"/>
            </a:xfrm>
            <a:prstGeom prst="rect">
              <a:avLst/>
            </a:prstGeom>
            <a:ln w="25400">
              <a:solidFill>
                <a:srgbClr val="8AACCA"/>
              </a:solidFill>
            </a:ln>
          </p:spPr>
        </p:pic>
        <p:sp>
          <p:nvSpPr>
            <p:cNvPr id="15" name="TextBox 14"/>
            <p:cNvSpPr txBox="1"/>
            <p:nvPr/>
          </p:nvSpPr>
          <p:spPr>
            <a:xfrm>
              <a:off x="7901033" y="5617501"/>
              <a:ext cx="1568067" cy="27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JETPACK </a:t>
              </a:r>
              <a:r>
                <a:rPr lang="ko-KR" altLang="en-US" sz="1200" dirty="0"/>
                <a:t>이미지</a:t>
              </a:r>
              <a:r>
                <a:rPr lang="en-US" altLang="ko-KR" sz="1200" dirty="0"/>
                <a:t>_yes</a:t>
              </a:r>
              <a:endParaRPr lang="ko-KR" altLang="en-US" sz="1200" dirty="0"/>
            </a:p>
          </p:txBody>
        </p:sp>
      </p:grpSp>
      <p:sp>
        <p:nvSpPr>
          <p:cNvPr id="20" name="오른쪽 화살표 19"/>
          <p:cNvSpPr/>
          <p:nvPr/>
        </p:nvSpPr>
        <p:spPr>
          <a:xfrm>
            <a:off x="5613400" y="4393568"/>
            <a:ext cx="965200" cy="287866"/>
          </a:xfrm>
          <a:prstGeom prst="rightArrow">
            <a:avLst/>
          </a:prstGeom>
          <a:ln>
            <a:solidFill>
              <a:srgbClr val="8AAC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43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8667" y="406400"/>
            <a:ext cx="11514666" cy="6062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38666" y="541866"/>
            <a:ext cx="2048933" cy="254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>
                <a:solidFill>
                  <a:schemeClr val="tx1"/>
                </a:solidFill>
              </a:rPr>
              <a:t>Embedded</a:t>
            </a:r>
            <a:endParaRPr lang="ko-KR" altLang="en-US" sz="3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5867" y="1354667"/>
            <a:ext cx="102616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Porting</a:t>
            </a:r>
          </a:p>
          <a:p>
            <a:r>
              <a:rPr lang="en-US" altLang="ko-KR" sz="2000" dirty="0"/>
              <a:t> : </a:t>
            </a:r>
            <a:r>
              <a:rPr lang="ko-KR" altLang="en-US" sz="2000" dirty="0" err="1" smtClean="0"/>
              <a:t>임베디드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환경에서 코드 실행</a:t>
            </a:r>
            <a:endParaRPr lang="en-US" altLang="ko-KR" sz="2000" dirty="0">
              <a:solidFill>
                <a:srgbClr val="0070C0"/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3046667" y="2325763"/>
            <a:ext cx="5760000" cy="3970932"/>
            <a:chOff x="3046667" y="2325763"/>
            <a:chExt cx="5760000" cy="3970932"/>
          </a:xfrm>
        </p:grpSpPr>
        <p:pic>
          <p:nvPicPr>
            <p:cNvPr id="8" name="그림 7"/>
            <p:cNvPicPr>
              <a:picLocks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6667" y="2325763"/>
              <a:ext cx="5760000" cy="3600000"/>
            </a:xfrm>
            <a:prstGeom prst="rect">
              <a:avLst/>
            </a:prstGeom>
            <a:ln w="25400">
              <a:solidFill>
                <a:srgbClr val="8AACCA"/>
              </a:solidFill>
            </a:ln>
          </p:spPr>
        </p:pic>
        <p:sp>
          <p:nvSpPr>
            <p:cNvPr id="13" name="TextBox 12"/>
            <p:cNvSpPr txBox="1"/>
            <p:nvPr/>
          </p:nvSpPr>
          <p:spPr>
            <a:xfrm>
              <a:off x="4656667" y="5927363"/>
              <a:ext cx="254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JETSON </a:t>
              </a:r>
              <a:r>
                <a:rPr lang="ko-KR" altLang="en-US" dirty="0" smtClean="0"/>
                <a:t>보드에서 실행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8003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313</Words>
  <Application>Microsoft Office PowerPoint</Application>
  <PresentationFormat>와이드스크린</PresentationFormat>
  <Paragraphs>74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전방 객체 검출 및 추적 시스템 개발  기술개발 용역 과제 ( with.  eIntelligence)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AI-00</dc:creator>
  <cp:lastModifiedBy>AI-00</cp:lastModifiedBy>
  <cp:revision>152</cp:revision>
  <dcterms:created xsi:type="dcterms:W3CDTF">2023-09-05T01:02:58Z</dcterms:created>
  <dcterms:modified xsi:type="dcterms:W3CDTF">2023-09-06T01:54:05Z</dcterms:modified>
</cp:coreProperties>
</file>

<file path=docProps/thumbnail.jpeg>
</file>